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5" r:id="rId3"/>
    <p:sldId id="264" r:id="rId4"/>
    <p:sldId id="266" r:id="rId5"/>
    <p:sldId id="267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5" r:id="rId14"/>
    <p:sldId id="286" r:id="rId15"/>
    <p:sldId id="281" r:id="rId16"/>
    <p:sldId id="282" r:id="rId17"/>
    <p:sldId id="283" r:id="rId18"/>
    <p:sldId id="289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305" r:id="rId27"/>
    <p:sldId id="306" r:id="rId28"/>
    <p:sldId id="307" r:id="rId29"/>
    <p:sldId id="309" r:id="rId30"/>
    <p:sldId id="298" r:id="rId31"/>
    <p:sldId id="299" r:id="rId32"/>
    <p:sldId id="300" r:id="rId33"/>
    <p:sldId id="304" r:id="rId34"/>
    <p:sldId id="301" r:id="rId35"/>
    <p:sldId id="302" r:id="rId36"/>
    <p:sldId id="303" r:id="rId37"/>
    <p:sldId id="31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Fan_(machine)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c.nasa.gov/www/k-12/airplane/tunpsm.html" TargetMode="External"/><Relationship Id="rId2" Type="http://schemas.openxmlformats.org/officeDocument/2006/relationships/hyperlink" Target="https://www.grc.nasa.gov/www/k-12/airplane/presar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rc.nasa.gov/www/k-12/airplane/tunvis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WIND TUNNEL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4419600"/>
            <a:ext cx="16764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Module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27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534400" cy="655564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SMOKE TUNNEL </a:t>
            </a:r>
          </a:p>
          <a:p>
            <a:pPr algn="ctr"/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Flow </a:t>
            </a:r>
            <a:r>
              <a:rPr lang="en-US" sz="2800" dirty="0"/>
              <a:t>visualization with smoke is generally done in a smoke tunnel. </a:t>
            </a: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It </a:t>
            </a:r>
            <a:r>
              <a:rPr lang="en-US" sz="2800" dirty="0"/>
              <a:t>is a </a:t>
            </a:r>
            <a:r>
              <a:rPr lang="en-US" sz="2800" dirty="0" smtClean="0"/>
              <a:t>low speed </a:t>
            </a:r>
            <a:r>
              <a:rPr lang="en-US" sz="2800" dirty="0"/>
              <a:t>wind tunnel carefully designed to produce a uniform steady flow in the test-section with negligible turbulence. </a:t>
            </a: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Smoke </a:t>
            </a:r>
            <a:r>
              <a:rPr lang="en-US" sz="2800" dirty="0"/>
              <a:t>streaks are injected along the freestream or on the surface of the model for visualizing flow patterns. </a:t>
            </a: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White </a:t>
            </a:r>
            <a:r>
              <a:rPr lang="en-US" sz="2800" dirty="0"/>
              <a:t>dense smoke is used for this purpose. </a:t>
            </a: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When </a:t>
            </a:r>
            <a:r>
              <a:rPr lang="en-US" sz="2800" dirty="0"/>
              <a:t>a beam of light is properly focused on the smoke filaments, the light is scattered and reflected by the smoke particles making them distinguishably visible from the surroundings</a:t>
            </a:r>
          </a:p>
        </p:txBody>
      </p:sp>
    </p:spTree>
    <p:extLst>
      <p:ext uri="{BB962C8B-B14F-4D97-AF65-F5344CB8AC3E}">
        <p14:creationId xmlns:p14="http://schemas.microsoft.com/office/powerpoint/2010/main" val="2858867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10600" cy="655564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The smoke tunnel is generally used for demonstrating flow patterns such as flow around bodies of various shapes, flow separation, and the like</a:t>
            </a:r>
            <a:r>
              <a:rPr lang="en-US" sz="28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The quality of the flow pattern depends on the quality of the smoke used. </a:t>
            </a:r>
            <a:endParaRPr lang="en-US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For </a:t>
            </a:r>
            <a:r>
              <a:rPr lang="en-US" sz="2800" dirty="0"/>
              <a:t>good results, properties of the smoke chosen should have the following qualities. </a:t>
            </a:r>
            <a:endParaRPr lang="en-US" sz="2800" dirty="0" smtClean="0"/>
          </a:p>
          <a:p>
            <a:endParaRPr lang="en-US" sz="280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The </a:t>
            </a:r>
            <a:r>
              <a:rPr lang="en-US" sz="2800" dirty="0"/>
              <a:t>smoke should be white, dense, nonpoisonous, and noncorrosive. </a:t>
            </a:r>
            <a:endParaRPr lang="en-US" sz="280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Smoke </a:t>
            </a:r>
            <a:r>
              <a:rPr lang="en-US" sz="2800" dirty="0"/>
              <a:t>should have nearly the same density as that of the surrounding air, hence the smoke filaments are not appreciably influenced by gravity.</a:t>
            </a:r>
          </a:p>
        </p:txBody>
      </p:sp>
    </p:spTree>
    <p:extLst>
      <p:ext uri="{BB962C8B-B14F-4D97-AF65-F5344CB8AC3E}">
        <p14:creationId xmlns:p14="http://schemas.microsoft.com/office/powerpoint/2010/main" val="3495495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981200"/>
            <a:ext cx="8305800" cy="267765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Smoke particles should not disturb the flow in the wind tunnel by formation of deposits on the surface of the models or block the tubes used for smoke injection.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/>
              <a:t>Production </a:t>
            </a:r>
            <a:r>
              <a:rPr lang="en-US" sz="2800" dirty="0"/>
              <a:t>of smoke should be easily and readily controllable.</a:t>
            </a:r>
          </a:p>
        </p:txBody>
      </p:sp>
    </p:spTree>
    <p:extLst>
      <p:ext uri="{BB962C8B-B14F-4D97-AF65-F5344CB8AC3E}">
        <p14:creationId xmlns:p14="http://schemas.microsoft.com/office/powerpoint/2010/main" val="2592692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9600"/>
            <a:ext cx="8077200" cy="518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43492" y="6019800"/>
            <a:ext cx="388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Flow Over an Airfoil</a:t>
            </a:r>
          </a:p>
        </p:txBody>
      </p:sp>
    </p:spTree>
    <p:extLst>
      <p:ext uri="{BB962C8B-B14F-4D97-AF65-F5344CB8AC3E}">
        <p14:creationId xmlns:p14="http://schemas.microsoft.com/office/powerpoint/2010/main" val="527744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686800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44661" y="6019800"/>
            <a:ext cx="4725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Smoke pattern over a blunt body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328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62000"/>
            <a:ext cx="8305800" cy="569386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COMPRESSIBLE FLOWS </a:t>
            </a:r>
          </a:p>
          <a:p>
            <a:pPr algn="ctr"/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For </a:t>
            </a:r>
            <a:r>
              <a:rPr lang="en-US" sz="2800" dirty="0"/>
              <a:t>visualizing compressible flows, optical flow visualization techniques are commonly used. </a:t>
            </a: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Interferometer</a:t>
            </a:r>
            <a:r>
              <a:rPr lang="en-US" sz="2800" dirty="0"/>
              <a:t>, </a:t>
            </a:r>
            <a:r>
              <a:rPr lang="en-US" sz="2800" dirty="0" err="1"/>
              <a:t>Schlieren</a:t>
            </a:r>
            <a:r>
              <a:rPr lang="en-US" sz="2800" dirty="0"/>
              <a:t>, and shadowgraph are the three popularly employed optical flow visualization techniques for visualizing shocks and expansion waves in supersonic flows. </a:t>
            </a: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They </a:t>
            </a:r>
            <a:r>
              <a:rPr lang="en-US" sz="2800" dirty="0"/>
              <a:t>are based upon the variation of the refractive index, which is related to the fluid density by the Gladstone–Dale formula and consequently to the pressure and velocity of the </a:t>
            </a:r>
            <a:r>
              <a:rPr lang="en-US" sz="2800" dirty="0" smtClean="0"/>
              <a:t>flow</a:t>
            </a:r>
          </a:p>
        </p:txBody>
      </p:sp>
    </p:spTree>
    <p:extLst>
      <p:ext uri="{BB962C8B-B14F-4D97-AF65-F5344CB8AC3E}">
        <p14:creationId xmlns:p14="http://schemas.microsoft.com/office/powerpoint/2010/main" val="4153541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74650"/>
            <a:ext cx="8305800" cy="655564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For making these variations visible, three different classes of methods mentioned above are generally used. </a:t>
            </a: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With </a:t>
            </a:r>
            <a:r>
              <a:rPr lang="en-US" sz="2800" dirty="0"/>
              <a:t>respect to a reference ray, that is, a ray that has passed through a homogeneous field with refractive index n, </a:t>
            </a:r>
            <a:r>
              <a:rPr lang="en-US" sz="2800" dirty="0" smtClean="0"/>
              <a:t>the </a:t>
            </a:r>
          </a:p>
          <a:p>
            <a:r>
              <a:rPr lang="en-US" sz="2800" dirty="0" smtClean="0"/>
              <a:t>             1. Interferometer </a:t>
            </a:r>
            <a:r>
              <a:rPr lang="en-US" sz="2800" dirty="0"/>
              <a:t>makes visible the optical phase changes resulting from the relative retardation of the disturbed rays; </a:t>
            </a:r>
          </a:p>
          <a:p>
            <a:r>
              <a:rPr lang="en-US" sz="2800" dirty="0" smtClean="0"/>
              <a:t>             2. </a:t>
            </a:r>
            <a:r>
              <a:rPr lang="en-US" sz="2800" dirty="0" err="1" smtClean="0"/>
              <a:t>Schlieren</a:t>
            </a:r>
            <a:r>
              <a:rPr lang="en-US" sz="2800" dirty="0" smtClean="0"/>
              <a:t> </a:t>
            </a:r>
            <a:r>
              <a:rPr lang="en-US" sz="2800" dirty="0"/>
              <a:t>system gives the deflection angles of the incident rays; </a:t>
            </a:r>
          </a:p>
          <a:p>
            <a:r>
              <a:rPr lang="en-US" sz="2800" dirty="0" smtClean="0"/>
              <a:t>             3. Shadowgraph </a:t>
            </a:r>
            <a:r>
              <a:rPr lang="en-US" sz="2800" dirty="0"/>
              <a:t>visualizes the displacement experienced by an incident ray that has crossed the high-speed flowing gas.</a:t>
            </a: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282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610600" cy="612475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These optical visualization techniques have the advantage of being nonintrusive and thereby in the supersonic regime of flow, avoiding the formation of unwanted shock or expansion waves. </a:t>
            </a: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They </a:t>
            </a:r>
            <a:r>
              <a:rPr lang="en-US" sz="2800" dirty="0"/>
              <a:t>also avoid problems associated with the introduction of foreign particles that may not exactly follow the fluid motion at high speeds because of inertia effects</a:t>
            </a:r>
            <a:r>
              <a:rPr lang="en-US" sz="28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However, none of these techniques gives information directly on the velocity field. </a:t>
            </a: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The </a:t>
            </a:r>
            <a:r>
              <a:rPr lang="en-US" sz="2800" dirty="0"/>
              <a:t>optical patterns given by interferometer, </a:t>
            </a:r>
            <a:r>
              <a:rPr lang="en-US" sz="2800" dirty="0" err="1"/>
              <a:t>Schlieren</a:t>
            </a:r>
            <a:r>
              <a:rPr lang="en-US" sz="2800" dirty="0"/>
              <a:t>, and shadowgraph, respectively, are sensitive to the flow density, its first derivative, and its second derivative.</a:t>
            </a:r>
          </a:p>
        </p:txBody>
      </p:sp>
    </p:spTree>
    <p:extLst>
      <p:ext uri="{BB962C8B-B14F-4D97-AF65-F5344CB8AC3E}">
        <p14:creationId xmlns:p14="http://schemas.microsoft.com/office/powerpoint/2010/main" val="3024339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381000"/>
            <a:ext cx="2870784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Interferometer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066800"/>
            <a:ext cx="8153400" cy="563231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The interferometer is an optical method most suited for qualitative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determination of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the density field of high-speed flows.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Several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types of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interferometer are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used for the measurement of the refractive index, but the instrument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most widely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used for density measurements in gas streams (wind tunnels) is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that attributed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to Mach and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Zhender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The fundamental principle of the interferometer is the following.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From 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wave theory of light we have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C = f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where C is the velocity of propagation of light, f is its frequency, and λ is its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wavelength.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709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000" y="685800"/>
                <a:ext cx="8382000" cy="5543825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/>
                    <a:ea typeface="+mn-ea"/>
                    <a:cs typeface="+mn-cs"/>
                  </a:rPr>
                  <a:t>From the corpuscular properties of light, we know that when light travels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/>
                    <a:ea typeface="+mn-ea"/>
                    <a:cs typeface="+mn-cs"/>
                  </a:rPr>
                  <a:t>through a gas the velocity of propagation is affected by the physical properties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/>
                    <a:ea typeface="+mn-ea"/>
                    <a:cs typeface="+mn-cs"/>
                  </a:rPr>
                  <a:t>of the gas. </a:t>
                </a: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/>
                    <a:ea typeface="+mn-ea"/>
                    <a:cs typeface="+mn-cs"/>
                  </a:rPr>
                  <a:t>The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/>
                    <a:ea typeface="+mn-ea"/>
                    <a:cs typeface="+mn-cs"/>
                  </a:rPr>
                  <a:t>velocity of light in a given medium is related to the velocity of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/>
                    <a:ea typeface="+mn-ea"/>
                    <a:cs typeface="+mn-cs"/>
                  </a:rPr>
                  <a:t>light in vacuum through the index of refraction n, defined 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/>
                    <a:ea typeface="+mn-ea"/>
                    <a:cs typeface="+mn-cs"/>
                  </a:rPr>
                  <a:t>as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/>
                    <a:ea typeface="+mn-ea"/>
                    <a:cs typeface="+mn-cs"/>
                  </a:rPr>
                  <a:t>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𝐶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𝑣𝑎𝑐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𝐶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𝑔𝑎𝑠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/>
                    <a:ea typeface="+mn-ea"/>
                    <a:cs typeface="+mn-cs"/>
                  </a:rPr>
                  <a:t> = n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/>
                    <a:ea typeface="+mn-ea"/>
                    <a:cs typeface="+mn-cs"/>
                  </a:rPr>
                  <a:t>The value of refractive index n is 1.303 for air and 1.5 for glass.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85800"/>
                <a:ext cx="8382000" cy="5543825"/>
              </a:xfrm>
              <a:prstGeom prst="rect">
                <a:avLst/>
              </a:prstGeom>
              <a:blipFill>
                <a:blip r:embed="rId2"/>
                <a:stretch>
                  <a:fillRect l="-1309" t="-1210" r="-1236" b="-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229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8458200" cy="655564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 tunnels are devices that provide air streams flowing under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controlled conditions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that models of interest can be tested using them.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 point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view, wind tunnels are generally classified as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low-speed, high-speed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special-purpose tunnels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Low-speed tunnels are those with test-section speed less than 650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kmph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Tunnels with test-section speed more than 650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kmph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called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high-speed tunnels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tunnels are used to replicate the actions of an object flying through the air or moving along the ground. </a:t>
            </a:r>
            <a:endParaRPr lang="en-US" sz="2800" dirty="0" smtClean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 tunnel moves air around an object, making it seem as if the object is really flying.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683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5800" y="1981200"/>
                <a:ext cx="8001000" cy="2138149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The Gladstone–Dale empirical equation relates the refractive index n to the </a:t>
                </a:r>
                <a:r>
                  <a:rPr lang="en-US" sz="2400" dirty="0"/>
                  <a:t>density of the medium </a:t>
                </a:r>
                <a:r>
                  <a:rPr lang="en-US" sz="2400" dirty="0" smtClean="0"/>
                  <a:t>as</a:t>
                </a:r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den>
                    </m:f>
                  </m:oMath>
                </a14:m>
                <a:r>
                  <a:rPr lang="en-US" sz="2400" dirty="0" smtClean="0"/>
                  <a:t> = K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where K is the Gladstone–Dale constant, and is constant for a given gas </a:t>
                </a:r>
                <a:r>
                  <a:rPr lang="en-US" sz="2400" dirty="0" smtClean="0"/>
                  <a:t>and ρ </a:t>
                </a:r>
                <a:r>
                  <a:rPr lang="en-US" sz="2400" dirty="0"/>
                  <a:t>is the gas density.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981200"/>
                <a:ext cx="8001000" cy="2138149"/>
              </a:xfrm>
              <a:prstGeom prst="rect">
                <a:avLst/>
              </a:prstGeom>
              <a:blipFill>
                <a:blip r:embed="rId2"/>
                <a:stretch>
                  <a:fillRect l="-1067" t="-2279" b="-5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11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457200"/>
            <a:ext cx="67056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Formation of Interference Patterns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371600"/>
            <a:ext cx="8229600" cy="489364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Fig shows </a:t>
            </a:r>
            <a:r>
              <a:rPr lang="en-US" sz="2400" dirty="0"/>
              <a:t>the essential features of the Mach–</a:t>
            </a:r>
            <a:r>
              <a:rPr lang="en-US" sz="2400" dirty="0" err="1"/>
              <a:t>Zhender</a:t>
            </a:r>
            <a:r>
              <a:rPr lang="en-US" sz="2400" dirty="0"/>
              <a:t> </a:t>
            </a:r>
            <a:r>
              <a:rPr lang="en-US" sz="2400" dirty="0" smtClean="0"/>
              <a:t>interferometer, schematically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Light </a:t>
            </a:r>
            <a:r>
              <a:rPr lang="en-US" sz="2400" dirty="0"/>
              <a:t>from the source is made to pass through lens L1 </a:t>
            </a:r>
            <a:r>
              <a:rPr lang="en-US" sz="2400" dirty="0" smtClean="0"/>
              <a:t>which renders </a:t>
            </a:r>
            <a:r>
              <a:rPr lang="en-US" sz="2400" dirty="0"/>
              <a:t>the light parallel.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/>
              <a:t>parallel beam of light leaving the lens passes</a:t>
            </a:r>
          </a:p>
          <a:p>
            <a:r>
              <a:rPr lang="en-US" sz="2400" dirty="0" smtClean="0"/>
              <a:t>     through </a:t>
            </a:r>
            <a:r>
              <a:rPr lang="en-US" sz="2400" dirty="0"/>
              <a:t>a monochromatic filter.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/>
              <a:t>light wave passes through two </a:t>
            </a:r>
            <a:r>
              <a:rPr lang="en-US" sz="2400" dirty="0" smtClean="0"/>
              <a:t>paths, 1–2–4 </a:t>
            </a:r>
            <a:r>
              <a:rPr lang="en-US" sz="2400" dirty="0"/>
              <a:t>and 1–3–4, before falling on the screen, as shown in the figure</a:t>
            </a:r>
            <a:r>
              <a:rPr lang="en-US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The light </a:t>
            </a:r>
            <a:r>
              <a:rPr lang="en-US" sz="2400" dirty="0"/>
              <a:t>rays from the source are divided into two beams by the </a:t>
            </a:r>
            <a:r>
              <a:rPr lang="en-US" sz="2400" dirty="0" smtClean="0"/>
              <a:t>half-silvered mirror </a:t>
            </a:r>
            <a:r>
              <a:rPr lang="en-US" sz="2400" dirty="0"/>
              <a:t>M1.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/>
              <a:t>two beams, after passing through two different paths (</a:t>
            </a:r>
            <a:r>
              <a:rPr lang="en-US" sz="2400" dirty="0" smtClean="0"/>
              <a:t>the lengths </a:t>
            </a:r>
            <a:r>
              <a:rPr lang="en-US" sz="2400" dirty="0"/>
              <a:t>of paths being the same) recombine at lens L2 and get projected </a:t>
            </a:r>
            <a:r>
              <a:rPr lang="en-US" sz="2400" dirty="0" smtClean="0"/>
              <a:t>on the screen.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9587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6096000"/>
            <a:ext cx="571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Mach–</a:t>
            </a:r>
            <a:r>
              <a:rPr lang="en-US" sz="2400" dirty="0" err="1"/>
              <a:t>Zhender</a:t>
            </a:r>
            <a:r>
              <a:rPr lang="en-US" sz="2400" dirty="0"/>
              <a:t> interferometer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30579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59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62000"/>
            <a:ext cx="8229600" cy="526297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The difference between the two rays is that one (1–3–4) has </a:t>
            </a:r>
            <a:r>
              <a:rPr lang="en-US" sz="2400" dirty="0" smtClean="0"/>
              <a:t>traveled through </a:t>
            </a:r>
            <a:r>
              <a:rPr lang="en-US" sz="2400" dirty="0"/>
              <a:t>room air whereas the other (1–2–4) has traveled through </a:t>
            </a:r>
            <a:r>
              <a:rPr lang="en-US" sz="2400" dirty="0" smtClean="0"/>
              <a:t>the test-section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When </a:t>
            </a:r>
            <a:r>
              <a:rPr lang="en-US" sz="2400" dirty="0"/>
              <a:t>there is no flow through the test-section, the two rays </a:t>
            </a:r>
            <a:r>
              <a:rPr lang="en-US" sz="2400" dirty="0" smtClean="0"/>
              <a:t>having passed </a:t>
            </a:r>
            <a:r>
              <a:rPr lang="en-US" sz="2400" dirty="0"/>
              <a:t>through identical paths are in phase with each other and </a:t>
            </a:r>
            <a:r>
              <a:rPr lang="en-US" sz="2400" dirty="0" smtClean="0"/>
              <a:t>recombine into </a:t>
            </a:r>
            <a:r>
              <a:rPr lang="en-US" sz="2400" dirty="0"/>
              <a:t>a single ray.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Thus</a:t>
            </a:r>
            <a:r>
              <a:rPr lang="en-US" sz="2400" dirty="0"/>
              <a:t>, a uniform patch of light will be seen on the screen.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Now, if the density of the medium of one of the paths is changed (say </a:t>
            </a:r>
            <a:r>
              <a:rPr lang="en-US" sz="2400" dirty="0" smtClean="0"/>
              <a:t>increased) then </a:t>
            </a:r>
            <a:r>
              <a:rPr lang="en-US" sz="2400" dirty="0"/>
              <a:t>the light beam passing through will be retarded and there will be a phase difference between the two beams.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When </a:t>
            </a:r>
            <a:r>
              <a:rPr lang="en-US" sz="2400" dirty="0"/>
              <a:t>the magnitude of </a:t>
            </a:r>
            <a:r>
              <a:rPr lang="en-US" sz="2400" dirty="0" smtClean="0"/>
              <a:t>the phase </a:t>
            </a:r>
            <a:r>
              <a:rPr lang="en-US" sz="2400" dirty="0"/>
              <a:t>difference is equal to λ/2, the two rays interfere with each other </a:t>
            </a:r>
            <a:r>
              <a:rPr lang="en-US" sz="2400" dirty="0" smtClean="0"/>
              <a:t>giving rise </a:t>
            </a:r>
            <a:r>
              <a:rPr lang="en-US" sz="2400" dirty="0"/>
              <a:t>to a dark spot on the screen.</a:t>
            </a:r>
          </a:p>
        </p:txBody>
      </p:sp>
    </p:spTree>
    <p:extLst>
      <p:ext uri="{BB962C8B-B14F-4D97-AF65-F5344CB8AC3E}">
        <p14:creationId xmlns:p14="http://schemas.microsoft.com/office/powerpoint/2010/main" val="1612199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609600"/>
            <a:ext cx="8305800" cy="563231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Hence, if there is appreciable difference </a:t>
            </a:r>
            <a:r>
              <a:rPr lang="en-US" sz="2400" dirty="0" smtClean="0"/>
              <a:t>in the </a:t>
            </a:r>
            <a:r>
              <a:rPr lang="en-US" sz="2400" dirty="0"/>
              <a:t>density the picture on the screen will consist of dark and white bands, </a:t>
            </a:r>
            <a:r>
              <a:rPr lang="en-US" sz="2400" dirty="0" smtClean="0"/>
              <a:t>the phase </a:t>
            </a:r>
            <a:r>
              <a:rPr lang="en-US" sz="2400" dirty="0"/>
              <a:t>difference between the consecutive dark bands being equal to unity.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A </a:t>
            </a:r>
            <a:r>
              <a:rPr lang="en-US" sz="2400" dirty="0" err="1" smtClean="0"/>
              <a:t>interferogram</a:t>
            </a:r>
            <a:r>
              <a:rPr lang="en-US" sz="2400" dirty="0" smtClean="0"/>
              <a:t> </a:t>
            </a:r>
            <a:r>
              <a:rPr lang="en-US" sz="2400" dirty="0"/>
              <a:t>of a two-dimensional supersonic jet is shown in Figure </a:t>
            </a:r>
            <a:r>
              <a:rPr lang="en-US" sz="2400" dirty="0" smtClean="0"/>
              <a:t>.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It is seen that, far away from the jet axis, the fringes (dark and </a:t>
            </a:r>
            <a:r>
              <a:rPr lang="en-US" sz="2400" dirty="0" smtClean="0"/>
              <a:t>white bands</a:t>
            </a:r>
            <a:r>
              <a:rPr lang="en-US" sz="2400" dirty="0"/>
              <a:t>) are parallel, indicating that the flow field is of uniform density (in </a:t>
            </a:r>
            <a:r>
              <a:rPr lang="en-US" sz="2400" dirty="0" smtClean="0"/>
              <a:t>this case</a:t>
            </a:r>
            <a:r>
              <a:rPr lang="en-US" sz="2400" dirty="0"/>
              <a:t>, the zone is without flow).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/>
              <a:t>mild kinks in the fringes are the locations of density change.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Those </a:t>
            </a:r>
            <a:r>
              <a:rPr lang="en-US" sz="2400" dirty="0"/>
              <a:t>who are familiar with free jet structure can </a:t>
            </a:r>
            <a:r>
              <a:rPr lang="en-US" sz="2400" dirty="0" smtClean="0"/>
              <a:t>easily observe </a:t>
            </a:r>
            <a:r>
              <a:rPr lang="en-US" sz="2400" dirty="0"/>
              <a:t>the barrel shock, the Mach disk, and the reflection of the barrel </a:t>
            </a:r>
            <a:r>
              <a:rPr lang="en-US" sz="2400" dirty="0" smtClean="0"/>
              <a:t>shock from </a:t>
            </a:r>
            <a:r>
              <a:rPr lang="en-US" sz="2400" dirty="0"/>
              <a:t>the Mach disk.</a:t>
            </a:r>
          </a:p>
        </p:txBody>
      </p:sp>
    </p:spTree>
    <p:extLst>
      <p:ext uri="{BB962C8B-B14F-4D97-AF65-F5344CB8AC3E}">
        <p14:creationId xmlns:p14="http://schemas.microsoft.com/office/powerpoint/2010/main" val="1118979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"/>
            <a:ext cx="7772400" cy="502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5791200"/>
            <a:ext cx="769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/>
              <a:t>Interferogram</a:t>
            </a:r>
            <a:r>
              <a:rPr lang="en-US" sz="2000" dirty="0"/>
              <a:t> of a two-dimensional supersonic jet at M = 1.62</a:t>
            </a:r>
          </a:p>
        </p:txBody>
      </p:sp>
    </p:spTree>
    <p:extLst>
      <p:ext uri="{BB962C8B-B14F-4D97-AF65-F5344CB8AC3E}">
        <p14:creationId xmlns:p14="http://schemas.microsoft.com/office/powerpoint/2010/main" val="1590314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229600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Optima-Bold"/>
              </a:rPr>
              <a:t>SCHLIEREN SYSTEM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60218" y="990600"/>
            <a:ext cx="8229600" cy="563231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Palatino-Roman"/>
              </a:rPr>
              <a:t>The </a:t>
            </a:r>
            <a:r>
              <a:rPr lang="en-US" sz="2400" dirty="0" err="1">
                <a:solidFill>
                  <a:srgbClr val="000000"/>
                </a:solidFill>
                <a:latin typeface="Palatino-Roman"/>
              </a:rPr>
              <a:t>Schlieren</a:t>
            </a:r>
            <a:r>
              <a:rPr lang="en-US" sz="2400" dirty="0">
                <a:solidFill>
                  <a:srgbClr val="000000"/>
                </a:solidFill>
                <a:latin typeface="Palatino-Roman"/>
              </a:rPr>
              <a:t> method is a technique for visualizing the density </a:t>
            </a:r>
            <a:r>
              <a:rPr lang="en-US" sz="2400" dirty="0" smtClean="0">
                <a:solidFill>
                  <a:srgbClr val="000000"/>
                </a:solidFill>
                <a:latin typeface="Palatino-Roman"/>
              </a:rPr>
              <a:t>gradients in </a:t>
            </a:r>
            <a:r>
              <a:rPr lang="en-US" sz="2400" dirty="0">
                <a:solidFill>
                  <a:srgbClr val="000000"/>
                </a:solidFill>
                <a:latin typeface="Palatino-Roman"/>
              </a:rPr>
              <a:t>a transparent medium. </a:t>
            </a:r>
            <a:r>
              <a:rPr lang="en-US" sz="2400" dirty="0">
                <a:solidFill>
                  <a:srgbClr val="0000FF"/>
                </a:solidFill>
                <a:latin typeface="Palatino-Roman"/>
              </a:rPr>
              <a:t>Figure </a:t>
            </a:r>
            <a:r>
              <a:rPr lang="en-US" sz="2400" dirty="0" smtClean="0">
                <a:solidFill>
                  <a:srgbClr val="0000FF"/>
                </a:solidFill>
                <a:latin typeface="Palatino-Roman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Palatino-Roman"/>
              </a:rPr>
              <a:t>shows a typical </a:t>
            </a:r>
            <a:r>
              <a:rPr lang="en-US" sz="2400" dirty="0" err="1">
                <a:solidFill>
                  <a:srgbClr val="000000"/>
                </a:solidFill>
                <a:latin typeface="Palatino-Roman"/>
              </a:rPr>
              <a:t>Schlieren</a:t>
            </a:r>
            <a:r>
              <a:rPr lang="en-US" sz="2400" dirty="0">
                <a:solidFill>
                  <a:srgbClr val="000000"/>
                </a:solidFill>
                <a:latin typeface="Palatino-Roman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Palatino-Roman"/>
              </a:rPr>
              <a:t>arrangement, usually </a:t>
            </a:r>
            <a:r>
              <a:rPr lang="en-US" sz="2400" dirty="0">
                <a:solidFill>
                  <a:srgbClr val="000000"/>
                </a:solidFill>
                <a:latin typeface="Palatino-Roman"/>
              </a:rPr>
              <a:t>employed for supersonic flow visualization</a:t>
            </a:r>
            <a:r>
              <a:rPr lang="en-US" sz="2400" dirty="0" smtClean="0">
                <a:solidFill>
                  <a:srgbClr val="000000"/>
                </a:solidFill>
                <a:latin typeface="Palatino-Roman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Palatino-Roman"/>
              </a:rPr>
              <a:t>Light from a source is collimated by the first lens and then passed </a:t>
            </a:r>
            <a:r>
              <a:rPr lang="en-US" sz="2400" dirty="0" smtClean="0">
                <a:latin typeface="Palatino-Roman"/>
              </a:rPr>
              <a:t>through the </a:t>
            </a:r>
            <a:r>
              <a:rPr lang="en-US" sz="2400" dirty="0">
                <a:latin typeface="Palatino-Roman"/>
              </a:rPr>
              <a:t>test-section. </a:t>
            </a:r>
            <a:endParaRPr lang="en-US" sz="2400" dirty="0" smtClean="0">
              <a:latin typeface="Palatino-Rom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Palatino-Roman"/>
              </a:rPr>
              <a:t>It </a:t>
            </a:r>
            <a:r>
              <a:rPr lang="en-US" sz="2400" dirty="0">
                <a:latin typeface="Palatino-Roman"/>
              </a:rPr>
              <a:t>is then brought to a focus by the second lens and </a:t>
            </a:r>
            <a:r>
              <a:rPr lang="en-US" sz="2400" dirty="0" smtClean="0">
                <a:latin typeface="Palatino-Roman"/>
              </a:rPr>
              <a:t>projected on </a:t>
            </a:r>
            <a:r>
              <a:rPr lang="en-US" sz="2400" dirty="0">
                <a:latin typeface="Palatino-Roman"/>
              </a:rPr>
              <a:t>the screen. </a:t>
            </a:r>
            <a:endParaRPr lang="en-US" sz="2400" dirty="0" smtClean="0">
              <a:latin typeface="Palatino-Rom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Palatino-Roman"/>
              </a:rPr>
              <a:t>At </a:t>
            </a:r>
            <a:r>
              <a:rPr lang="en-US" sz="2400" dirty="0">
                <a:latin typeface="Palatino-Roman"/>
              </a:rPr>
              <a:t>the focal point of the second lens, where the image of </a:t>
            </a:r>
            <a:r>
              <a:rPr lang="en-US" sz="2400" dirty="0" smtClean="0">
                <a:latin typeface="Palatino-Roman"/>
              </a:rPr>
              <a:t>the source </a:t>
            </a:r>
            <a:r>
              <a:rPr lang="en-US" sz="2400" dirty="0">
                <a:latin typeface="Palatino-Roman"/>
              </a:rPr>
              <a:t>is formed, a knife-edge (which is an opaque object) is introduced </a:t>
            </a:r>
            <a:r>
              <a:rPr lang="en-US" sz="2400" dirty="0" smtClean="0">
                <a:latin typeface="Palatino-Roman"/>
              </a:rPr>
              <a:t>to cut </a:t>
            </a:r>
            <a:r>
              <a:rPr lang="en-US" sz="2400" dirty="0">
                <a:latin typeface="Palatino-Roman"/>
              </a:rPr>
              <a:t>off part of the light. </a:t>
            </a:r>
            <a:endParaRPr lang="en-US" sz="2400" dirty="0" smtClean="0">
              <a:latin typeface="Palatino-Rom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Palatino-Roman"/>
              </a:rPr>
              <a:t>The </a:t>
            </a:r>
            <a:r>
              <a:rPr lang="en-US" sz="2400" dirty="0">
                <a:latin typeface="Palatino-Roman"/>
              </a:rPr>
              <a:t>screen is made to be uniformly illuminated by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Palatino-Roman"/>
              </a:rPr>
              <a:t>the portion of the light escaping the knife-edge, by suitably adjusting it </a:t>
            </a:r>
            <a:r>
              <a:rPr lang="en-US" sz="2400" dirty="0" smtClean="0">
                <a:latin typeface="Palatino-Roman"/>
              </a:rPr>
              <a:t>to </a:t>
            </a:r>
            <a:r>
              <a:rPr lang="en-US" sz="2400" dirty="0">
                <a:latin typeface="Palatino-Roman"/>
              </a:rPr>
              <a:t>intercept about half the light when there is no flow in the test-section.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4587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79248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17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8153400" cy="563231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Palatino-Roman"/>
              </a:rPr>
              <a:t>For the </a:t>
            </a:r>
            <a:r>
              <a:rPr lang="en-US" sz="2400" dirty="0">
                <a:latin typeface="Palatino-Roman"/>
              </a:rPr>
              <a:t>sake of simplicity, for instance, let us assume the test-section to be </a:t>
            </a:r>
            <a:r>
              <a:rPr lang="en-US" sz="2400" dirty="0" smtClean="0">
                <a:latin typeface="Palatino-Roman"/>
              </a:rPr>
              <a:t>two dimensional, with </a:t>
            </a:r>
            <a:r>
              <a:rPr lang="en-US" sz="2400" dirty="0">
                <a:latin typeface="Palatino-Roman"/>
              </a:rPr>
              <a:t>each light ray passing </a:t>
            </a:r>
            <a:r>
              <a:rPr lang="en-US" sz="2400" dirty="0" smtClean="0">
                <a:latin typeface="Palatino-Roman"/>
              </a:rPr>
              <a:t>through a </a:t>
            </a:r>
            <a:r>
              <a:rPr lang="en-US" sz="2400" dirty="0">
                <a:latin typeface="Palatino-Roman"/>
              </a:rPr>
              <a:t>path of constant air density.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Palatino-Roman"/>
              </a:rPr>
              <a:t>When flow is taking place through the test-section, the light rays will </a:t>
            </a:r>
            <a:r>
              <a:rPr lang="en-US" sz="2400" dirty="0" smtClean="0">
                <a:latin typeface="Palatino-Roman"/>
              </a:rPr>
              <a:t>be deflected</a:t>
            </a:r>
            <a:r>
              <a:rPr lang="en-US" sz="2400" dirty="0">
                <a:latin typeface="Palatino-Roman"/>
              </a:rPr>
              <a:t>, because any light ray passing through a region in which there is </a:t>
            </a:r>
            <a:r>
              <a:rPr lang="en-US" sz="2400" dirty="0" smtClean="0">
                <a:latin typeface="Palatino-Roman"/>
              </a:rPr>
              <a:t>a density </a:t>
            </a:r>
            <a:r>
              <a:rPr lang="en-US" sz="2400" dirty="0">
                <a:latin typeface="Palatino-Roman"/>
              </a:rPr>
              <a:t>gradient normal to the light direction will be deflected as though </a:t>
            </a:r>
            <a:r>
              <a:rPr lang="en-US" sz="2400" dirty="0" smtClean="0">
                <a:latin typeface="Palatino-Roman"/>
              </a:rPr>
              <a:t>it had </a:t>
            </a:r>
            <a:r>
              <a:rPr lang="en-US" sz="2400" dirty="0">
                <a:latin typeface="Palatino-Roman"/>
              </a:rPr>
              <a:t>passed through a prism. </a:t>
            </a:r>
            <a:endParaRPr lang="en-US" sz="2400" dirty="0" smtClean="0">
              <a:latin typeface="Palatino-Rom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Palatino-Roman"/>
              </a:rPr>
              <a:t>In </a:t>
            </a:r>
            <a:r>
              <a:rPr lang="en-US" sz="2400" dirty="0">
                <a:latin typeface="Palatino-Roman"/>
              </a:rPr>
              <a:t>other words, if the medium in the </a:t>
            </a:r>
            <a:r>
              <a:rPr lang="en-US" sz="2400" dirty="0" smtClean="0">
                <a:latin typeface="Palatino-Roman"/>
              </a:rPr>
              <a:t>test-section is </a:t>
            </a:r>
            <a:r>
              <a:rPr lang="en-US" sz="2400" dirty="0">
                <a:latin typeface="Palatino-Roman"/>
              </a:rPr>
              <a:t>homogeneous (constant density) the rays from the source will </a:t>
            </a:r>
            <a:r>
              <a:rPr lang="en-US" sz="2400" dirty="0" smtClean="0">
                <a:latin typeface="Palatino-Roman"/>
              </a:rPr>
              <a:t>continue in </a:t>
            </a:r>
            <a:r>
              <a:rPr lang="en-US" sz="2400" dirty="0">
                <a:latin typeface="Palatino-Roman"/>
              </a:rPr>
              <a:t>their straight-line path. </a:t>
            </a:r>
            <a:endParaRPr lang="en-US" sz="2400" dirty="0" smtClean="0">
              <a:latin typeface="Palatino-Rom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Palatino-Roman"/>
              </a:rPr>
              <a:t>If </a:t>
            </a:r>
            <a:r>
              <a:rPr lang="en-US" sz="2400" dirty="0">
                <a:latin typeface="Palatino-Roman"/>
              </a:rPr>
              <a:t>there is a density gradient in the medium, </a:t>
            </a:r>
            <a:r>
              <a:rPr lang="en-US" sz="2400" dirty="0" smtClean="0">
                <a:latin typeface="Palatino-Roman"/>
              </a:rPr>
              <a:t>the rays </a:t>
            </a:r>
            <a:r>
              <a:rPr lang="en-US" sz="2400" dirty="0">
                <a:latin typeface="Palatino-Roman"/>
              </a:rPr>
              <a:t>will follow a curved path, bending toward the region of higher </a:t>
            </a:r>
            <a:r>
              <a:rPr lang="en-US" sz="2400" dirty="0" smtClean="0">
                <a:latin typeface="Palatino-Roman"/>
              </a:rPr>
              <a:t>density and </a:t>
            </a:r>
            <a:r>
              <a:rPr lang="en-US" sz="2400" dirty="0">
                <a:latin typeface="Palatino-Roman"/>
              </a:rPr>
              <a:t>away from the region of lower density.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1607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447800"/>
            <a:ext cx="8382000" cy="378565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Palatino-Roman"/>
              </a:rPr>
              <a:t>Therefore, depending on </a:t>
            </a:r>
            <a:r>
              <a:rPr lang="en-US" sz="2400" dirty="0" smtClean="0">
                <a:latin typeface="Palatino-Roman"/>
              </a:rPr>
              <a:t>the orientation </a:t>
            </a:r>
            <a:r>
              <a:rPr lang="en-US" sz="2400" dirty="0">
                <a:latin typeface="Palatino-Roman"/>
              </a:rPr>
              <a:t>of the knife-edge with respect to the density gradient, and on </a:t>
            </a:r>
            <a:r>
              <a:rPr lang="en-US" sz="2400" dirty="0" smtClean="0">
                <a:latin typeface="Palatino-Roman"/>
              </a:rPr>
              <a:t>the sign </a:t>
            </a:r>
            <a:r>
              <a:rPr lang="en-US" sz="2400" dirty="0">
                <a:latin typeface="Palatino-Roman"/>
              </a:rPr>
              <a:t>of the density gradient, more or less of the light passing through each </a:t>
            </a:r>
            <a:r>
              <a:rPr lang="en-US" sz="2400" dirty="0" smtClean="0">
                <a:latin typeface="Palatino-Roman"/>
              </a:rPr>
              <a:t>part of </a:t>
            </a:r>
            <a:r>
              <a:rPr lang="en-US" sz="2400" dirty="0">
                <a:latin typeface="Palatino-Roman"/>
              </a:rPr>
              <a:t>the test-section will escape the knife-edge and illuminate the screen. </a:t>
            </a:r>
            <a:endParaRPr lang="en-US" sz="2400" dirty="0" smtClean="0">
              <a:latin typeface="Palatino-Rom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Palatino-Roman"/>
              </a:rPr>
              <a:t>Thus, the </a:t>
            </a:r>
            <a:r>
              <a:rPr lang="en-US" sz="2400" dirty="0" err="1">
                <a:latin typeface="Palatino-Roman"/>
              </a:rPr>
              <a:t>Schlieren</a:t>
            </a:r>
            <a:r>
              <a:rPr lang="en-US" sz="2400" dirty="0">
                <a:latin typeface="Palatino-Roman"/>
              </a:rPr>
              <a:t> system makes density gradients visible in terms of </a:t>
            </a:r>
            <a:r>
              <a:rPr lang="en-US" sz="2400" dirty="0" smtClean="0">
                <a:latin typeface="Palatino-Roman"/>
              </a:rPr>
              <a:t>intensity of </a:t>
            </a:r>
            <a:r>
              <a:rPr lang="en-US" sz="2400" dirty="0">
                <a:latin typeface="Palatino-Roman"/>
              </a:rPr>
              <a:t>illumination. </a:t>
            </a:r>
            <a:endParaRPr lang="en-US" sz="2400" dirty="0" smtClean="0">
              <a:latin typeface="Palatino-Rom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Palatino-Roman"/>
              </a:rPr>
              <a:t>A </a:t>
            </a:r>
            <a:r>
              <a:rPr lang="en-US" sz="2400" dirty="0">
                <a:latin typeface="Palatino-Roman"/>
              </a:rPr>
              <a:t>photographic plate at the viewing screen records </a:t>
            </a:r>
            <a:r>
              <a:rPr lang="en-US" sz="2400" dirty="0" smtClean="0">
                <a:latin typeface="Palatino-Roman"/>
              </a:rPr>
              <a:t>density in </a:t>
            </a:r>
            <a:r>
              <a:rPr lang="en-US" sz="2400" dirty="0">
                <a:latin typeface="Palatino-Roman"/>
              </a:rPr>
              <a:t>the test-section as different shades of </a:t>
            </a:r>
            <a:r>
              <a:rPr lang="en-US" sz="2400" dirty="0" smtClean="0">
                <a:latin typeface="Palatino-Roman"/>
              </a:rPr>
              <a:t>gray.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1212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asa.gov/sites/default/files/styles/side_image/public/thumbnails/image/edu_wind_tunnels_1.jpg?itok=pZg9nFz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693737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831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106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Optima-Bold"/>
              </a:rPr>
              <a:t>SHADOWGRAPH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04800" y="1524000"/>
            <a:ext cx="8610600" cy="452431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Palatino-Roman"/>
              </a:rPr>
              <a:t>On </a:t>
            </a:r>
            <a:r>
              <a:rPr lang="en-US" sz="2400" dirty="0">
                <a:latin typeface="Palatino-Roman"/>
              </a:rPr>
              <a:t>the </a:t>
            </a:r>
            <a:r>
              <a:rPr lang="en-US" sz="2400" dirty="0" err="1">
                <a:latin typeface="Palatino-Roman"/>
              </a:rPr>
              <a:t>Schlieren</a:t>
            </a:r>
            <a:r>
              <a:rPr lang="en-US" sz="2400" dirty="0">
                <a:latin typeface="Palatino-Roman"/>
              </a:rPr>
              <a:t> </a:t>
            </a:r>
            <a:r>
              <a:rPr lang="en-US" sz="2400" dirty="0" smtClean="0">
                <a:latin typeface="Palatino-Roman"/>
              </a:rPr>
              <a:t>system the </a:t>
            </a:r>
            <a:r>
              <a:rPr lang="en-US" sz="2400" dirty="0">
                <a:latin typeface="Palatino-Roman"/>
              </a:rPr>
              <a:t>positions </a:t>
            </a:r>
            <a:r>
              <a:rPr lang="en-US" sz="2400" dirty="0" smtClean="0">
                <a:latin typeface="Palatino-Roman"/>
              </a:rPr>
              <a:t>of the </a:t>
            </a:r>
            <a:r>
              <a:rPr lang="en-US" sz="2400" dirty="0">
                <a:latin typeface="Palatino-Roman"/>
              </a:rPr>
              <a:t>image points on the viewing screen are not affected by deflections of light</a:t>
            </a:r>
          </a:p>
          <a:p>
            <a:r>
              <a:rPr lang="en-US" sz="2400" dirty="0" smtClean="0">
                <a:latin typeface="Palatino-Roman"/>
              </a:rPr>
              <a:t>    rays </a:t>
            </a:r>
            <a:r>
              <a:rPr lang="en-US" sz="2400" dirty="0">
                <a:latin typeface="Palatino-Roman"/>
              </a:rPr>
              <a:t>in the test-section. </a:t>
            </a:r>
            <a:endParaRPr lang="en-US" sz="2400" dirty="0" smtClean="0">
              <a:latin typeface="Palatino-Rom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Palatino-Roman"/>
              </a:rPr>
              <a:t>This </a:t>
            </a:r>
            <a:r>
              <a:rPr lang="en-US" sz="2400" dirty="0">
                <a:latin typeface="Palatino-Roman"/>
              </a:rPr>
              <a:t>is because the deflected rays are also brought </a:t>
            </a:r>
            <a:r>
              <a:rPr lang="en-US" sz="2400" dirty="0" smtClean="0">
                <a:latin typeface="Palatino-Roman"/>
              </a:rPr>
              <a:t>to focus </a:t>
            </a:r>
            <a:r>
              <a:rPr lang="en-US" sz="2400" dirty="0">
                <a:latin typeface="Palatino-Roman"/>
              </a:rPr>
              <a:t>in the focal plane, and the screen is uniformly illuminated when </a:t>
            </a:r>
            <a:r>
              <a:rPr lang="en-US" sz="2400" dirty="0" smtClean="0">
                <a:latin typeface="Palatino-Roman"/>
              </a:rPr>
              <a:t>the knife-edge </a:t>
            </a:r>
            <a:r>
              <a:rPr lang="en-US" sz="2400" dirty="0">
                <a:latin typeface="Palatino-Roman"/>
              </a:rPr>
              <a:t>is not inserted into the light beam. </a:t>
            </a:r>
            <a:endParaRPr lang="en-US" sz="2400" dirty="0" smtClean="0">
              <a:latin typeface="Palatino-Rom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Palatino-Roman"/>
              </a:rPr>
              <a:t>On </a:t>
            </a:r>
            <a:r>
              <a:rPr lang="en-US" sz="2400" dirty="0">
                <a:latin typeface="Palatino-Roman"/>
              </a:rPr>
              <a:t>the other hand, if the </a:t>
            </a:r>
            <a:r>
              <a:rPr lang="en-US" sz="2400" dirty="0" smtClean="0">
                <a:latin typeface="Palatino-Roman"/>
              </a:rPr>
              <a:t>screen is </a:t>
            </a:r>
            <a:r>
              <a:rPr lang="en-US" sz="2400" dirty="0">
                <a:latin typeface="Palatino-Roman"/>
              </a:rPr>
              <a:t>placed at a position close to the test-section, the effect of ray deflection </a:t>
            </a:r>
            <a:r>
              <a:rPr lang="en-US" sz="2400" dirty="0" smtClean="0">
                <a:latin typeface="Palatino-Roman"/>
              </a:rPr>
              <a:t>will be </a:t>
            </a:r>
            <a:r>
              <a:rPr lang="en-US" sz="2400" dirty="0">
                <a:latin typeface="Palatino-Roman"/>
              </a:rPr>
              <a:t>visible. </a:t>
            </a:r>
            <a:endParaRPr lang="en-US" sz="2400" dirty="0" smtClean="0">
              <a:latin typeface="Palatino-Rom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Palatino-Roman"/>
              </a:rPr>
              <a:t>This </a:t>
            </a:r>
            <a:r>
              <a:rPr lang="en-US" sz="2400" dirty="0">
                <a:latin typeface="Palatino-Roman"/>
              </a:rPr>
              <a:t>effect, termed the </a:t>
            </a:r>
            <a:r>
              <a:rPr lang="en-US" sz="2400" i="1" dirty="0">
                <a:latin typeface="Palatino-Italic"/>
              </a:rPr>
              <a:t>shadow effect</a:t>
            </a:r>
            <a:r>
              <a:rPr lang="en-US" sz="2400" dirty="0">
                <a:latin typeface="Palatino-Roman"/>
              </a:rPr>
              <a:t>, is illustrated in </a:t>
            </a:r>
            <a:r>
              <a:rPr lang="en-US" sz="2400" dirty="0" smtClean="0">
                <a:latin typeface="Palatino-Roman"/>
              </a:rPr>
              <a:t>Figure.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2146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610600" cy="54101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7800" y="6096000"/>
            <a:ext cx="541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Palatino-Roman"/>
              </a:rPr>
              <a:t>The shadow effect.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47284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720840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04800" y="1524000"/>
            <a:ext cx="8305800" cy="378565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Palatino-Roman"/>
              </a:rPr>
              <a:t>On the screen there are bright zones where the rays crowd closer and </a:t>
            </a:r>
            <a:r>
              <a:rPr lang="en-US" sz="2400" dirty="0" smtClean="0">
                <a:latin typeface="Palatino-Roman"/>
              </a:rPr>
              <a:t>dark zones </a:t>
            </a:r>
            <a:r>
              <a:rPr lang="en-US" sz="2400" dirty="0">
                <a:latin typeface="Palatino-Roman"/>
              </a:rPr>
              <a:t>where the rays diverge away. </a:t>
            </a:r>
            <a:endParaRPr lang="en-US" sz="2400" dirty="0" smtClean="0">
              <a:latin typeface="Palatino-Rom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Palatino-Roman"/>
              </a:rPr>
              <a:t>At </a:t>
            </a:r>
            <a:r>
              <a:rPr lang="en-US" sz="2400" dirty="0">
                <a:latin typeface="Palatino-Roman"/>
              </a:rPr>
              <a:t>places where the spacing between </a:t>
            </a:r>
            <a:r>
              <a:rPr lang="en-US" sz="2400" dirty="0" smtClean="0">
                <a:latin typeface="Palatino-Roman"/>
              </a:rPr>
              <a:t>the rays </a:t>
            </a:r>
            <a:r>
              <a:rPr lang="en-US" sz="2400" dirty="0">
                <a:latin typeface="Palatino-Roman"/>
              </a:rPr>
              <a:t>is unchanged, the illumination is normal even though there has </a:t>
            </a:r>
            <a:r>
              <a:rPr lang="en-US" sz="2400" dirty="0" smtClean="0">
                <a:latin typeface="Palatino-Roman"/>
              </a:rPr>
              <a:t>been refraction</a:t>
            </a:r>
            <a:r>
              <a:rPr lang="en-US" sz="2400" dirty="0">
                <a:latin typeface="Palatino-Roman"/>
              </a:rPr>
              <a:t>. </a:t>
            </a:r>
            <a:endParaRPr lang="en-US" sz="2400" dirty="0" smtClean="0">
              <a:latin typeface="Palatino-Rom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Palatino-Roman"/>
              </a:rPr>
              <a:t>Thus</a:t>
            </a:r>
            <a:r>
              <a:rPr lang="en-US" sz="2400" dirty="0">
                <a:latin typeface="Palatino-Roman"/>
              </a:rPr>
              <a:t>, the shadow effect depends not on the absolute </a:t>
            </a:r>
            <a:r>
              <a:rPr lang="en-US" sz="2400" dirty="0" smtClean="0">
                <a:latin typeface="Palatino-Roman"/>
              </a:rPr>
              <a:t>deflection but </a:t>
            </a:r>
            <a:r>
              <a:rPr lang="en-US" sz="2400" dirty="0">
                <a:latin typeface="Palatino-Roman"/>
              </a:rPr>
              <a:t>on the relative deflection of the light rays, that is, on the rate at </a:t>
            </a:r>
            <a:r>
              <a:rPr lang="en-US" sz="2400" dirty="0" smtClean="0">
                <a:latin typeface="Palatino-Roman"/>
              </a:rPr>
              <a:t>which they </a:t>
            </a:r>
            <a:r>
              <a:rPr lang="en-US" sz="2400" dirty="0">
                <a:latin typeface="Palatino-Roman"/>
              </a:rPr>
              <a:t>converge or diverge on coming out of the test-section.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44002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"/>
            <a:ext cx="7924799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5638800"/>
            <a:ext cx="66294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SHADOGRAPH SYSTEM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54638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7924800" cy="563231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Palatino-Roman"/>
              </a:rPr>
              <a:t>A shadowgraph consists of a light source, a collimating lens, and </a:t>
            </a:r>
            <a:r>
              <a:rPr lang="en-US" sz="2400" dirty="0" smtClean="0">
                <a:solidFill>
                  <a:srgbClr val="000000"/>
                </a:solidFill>
                <a:latin typeface="Palatino-Roman"/>
              </a:rPr>
              <a:t>viewing screen</a:t>
            </a:r>
            <a:r>
              <a:rPr lang="en-US" sz="2400" dirty="0">
                <a:solidFill>
                  <a:srgbClr val="000000"/>
                </a:solidFill>
                <a:latin typeface="Palatino-Roman"/>
              </a:rPr>
              <a:t>, as shown in </a:t>
            </a:r>
            <a:r>
              <a:rPr lang="en-US" sz="2400" dirty="0" smtClean="0">
                <a:solidFill>
                  <a:srgbClr val="0000FF"/>
                </a:solidFill>
                <a:latin typeface="Palatino-Roman"/>
              </a:rPr>
              <a:t>Figure</a:t>
            </a:r>
            <a:r>
              <a:rPr lang="en-US" sz="2400" dirty="0" smtClean="0">
                <a:solidFill>
                  <a:srgbClr val="000000"/>
                </a:solidFill>
                <a:latin typeface="Palatino-Roman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Palatino-Roman"/>
              </a:rPr>
              <a:t>Let </a:t>
            </a:r>
            <a:r>
              <a:rPr lang="en-US" sz="2400" dirty="0">
                <a:solidFill>
                  <a:srgbClr val="000000"/>
                </a:solidFill>
                <a:latin typeface="Palatino-Roman"/>
              </a:rPr>
              <a:t>us assume that the test-section has </a:t>
            </a:r>
            <a:r>
              <a:rPr lang="en-US" sz="2400" dirty="0" smtClean="0">
                <a:solidFill>
                  <a:srgbClr val="000000"/>
                </a:solidFill>
                <a:latin typeface="Palatino-Roman"/>
              </a:rPr>
              <a:t>stagnant air </a:t>
            </a:r>
            <a:r>
              <a:rPr lang="en-US" sz="2400" dirty="0">
                <a:solidFill>
                  <a:srgbClr val="000000"/>
                </a:solidFill>
                <a:latin typeface="Palatino-Roman"/>
              </a:rPr>
              <a:t>in it and that the illumination on the screen is of uniform intensity.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Palatino-Roman"/>
              </a:rPr>
              <a:t>When flow takes place through the test-section the light beam will be </a:t>
            </a:r>
            <a:r>
              <a:rPr lang="en-US" sz="2400" dirty="0" smtClean="0">
                <a:solidFill>
                  <a:srgbClr val="000000"/>
                </a:solidFill>
                <a:latin typeface="Palatino-Roman"/>
              </a:rPr>
              <a:t>refracted wherever </a:t>
            </a:r>
            <a:r>
              <a:rPr lang="en-US" sz="2400" dirty="0">
                <a:solidFill>
                  <a:srgbClr val="000000"/>
                </a:solidFill>
                <a:latin typeface="Palatino-Roman"/>
              </a:rPr>
              <a:t>there is a density gradient. </a:t>
            </a:r>
            <a:endParaRPr lang="en-US" sz="2400" dirty="0" smtClean="0">
              <a:solidFill>
                <a:srgbClr val="000000"/>
              </a:solidFill>
              <a:latin typeface="Palatino-Rom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Palatino-Roman"/>
              </a:rPr>
              <a:t>However</a:t>
            </a:r>
            <a:r>
              <a:rPr lang="en-US" sz="2400" dirty="0">
                <a:solidFill>
                  <a:srgbClr val="000000"/>
                </a:solidFill>
                <a:latin typeface="Palatino-Roman"/>
              </a:rPr>
              <a:t>, if the density </a:t>
            </a:r>
            <a:r>
              <a:rPr lang="en-US" sz="2400" dirty="0" smtClean="0">
                <a:solidFill>
                  <a:srgbClr val="000000"/>
                </a:solidFill>
                <a:latin typeface="Palatino-Roman"/>
              </a:rPr>
              <a:t>gradient </a:t>
            </a:r>
            <a:r>
              <a:rPr lang="en-US" sz="2400" dirty="0">
                <a:latin typeface="Palatino-Roman"/>
              </a:rPr>
              <a:t>everywhere in the test-section is constant, all light rays would deflect by </a:t>
            </a:r>
            <a:r>
              <a:rPr lang="en-US" sz="2400" dirty="0" smtClean="0">
                <a:latin typeface="Palatino-Roman"/>
              </a:rPr>
              <a:t>the same </a:t>
            </a:r>
            <a:r>
              <a:rPr lang="en-US" sz="2400" dirty="0">
                <a:latin typeface="Palatino-Roman"/>
              </a:rPr>
              <a:t>amount, and there would be no change in the illumination of the </a:t>
            </a:r>
            <a:r>
              <a:rPr lang="en-US" sz="2400" dirty="0" smtClean="0">
                <a:latin typeface="Palatino-Roman"/>
              </a:rPr>
              <a:t>picture on </a:t>
            </a:r>
            <a:r>
              <a:rPr lang="en-US" sz="2400" dirty="0">
                <a:latin typeface="Palatino-Roman"/>
              </a:rPr>
              <a:t>the screen. </a:t>
            </a:r>
            <a:endParaRPr lang="en-US" sz="2400" dirty="0" smtClean="0">
              <a:latin typeface="Palatino-Rom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Palatino-Roman"/>
              </a:rPr>
              <a:t>Only </a:t>
            </a:r>
            <a:r>
              <a:rPr lang="en-US" sz="2400" dirty="0">
                <a:latin typeface="Palatino-Roman"/>
              </a:rPr>
              <a:t>when there is a gradient in density gradient will</a:t>
            </a:r>
          </a:p>
          <a:p>
            <a:r>
              <a:rPr lang="en-US" sz="2400" dirty="0">
                <a:latin typeface="Palatino-Roman"/>
              </a:rPr>
              <a:t> </a:t>
            </a:r>
            <a:r>
              <a:rPr lang="en-US" sz="2400" dirty="0" smtClean="0">
                <a:latin typeface="Palatino-Roman"/>
              </a:rPr>
              <a:t>   there </a:t>
            </a:r>
            <a:r>
              <a:rPr lang="en-US" sz="2400" dirty="0">
                <a:latin typeface="Palatino-Roman"/>
              </a:rPr>
              <a:t>be a tendency for light rays to converge </a:t>
            </a:r>
            <a:r>
              <a:rPr lang="en-US" sz="2400" dirty="0" smtClean="0">
                <a:latin typeface="Palatino-Roman"/>
              </a:rPr>
              <a:t>or                              diverge.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48158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8153400" cy="600164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Palatino-Roman"/>
              </a:rPr>
              <a:t>For a two-dimensional flow the increase of light </a:t>
            </a:r>
            <a:r>
              <a:rPr lang="en-US" sz="2400" dirty="0">
                <a:latin typeface="Palatino-Roman"/>
              </a:rPr>
              <a:t>intensity can be expressed </a:t>
            </a:r>
            <a:r>
              <a:rPr lang="en-US" sz="2400" dirty="0" smtClean="0">
                <a:latin typeface="Palatino-Roman"/>
              </a:rPr>
              <a:t>as</a:t>
            </a:r>
          </a:p>
          <a:p>
            <a:r>
              <a:rPr lang="en-US" sz="2400" dirty="0" smtClean="0"/>
              <a:t>               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Palatino-Roman"/>
              </a:rPr>
              <a:t>where </a:t>
            </a:r>
            <a:r>
              <a:rPr lang="en-US" sz="2400" i="1" dirty="0">
                <a:latin typeface="Palatino-Italic"/>
              </a:rPr>
              <a:t>k </a:t>
            </a:r>
            <a:r>
              <a:rPr lang="en-US" sz="2400" dirty="0">
                <a:latin typeface="Palatino-Roman"/>
              </a:rPr>
              <a:t>is a constant and </a:t>
            </a:r>
            <a:r>
              <a:rPr lang="en-US" sz="2400" i="1" dirty="0">
                <a:latin typeface="Palatino-Italic"/>
              </a:rPr>
              <a:t>x </a:t>
            </a:r>
            <a:r>
              <a:rPr lang="en-US" sz="2400" dirty="0">
                <a:latin typeface="Palatino-Roman"/>
              </a:rPr>
              <a:t>and </a:t>
            </a:r>
            <a:r>
              <a:rPr lang="en-US" sz="2400" i="1" dirty="0">
                <a:latin typeface="Palatino-Italic"/>
              </a:rPr>
              <a:t>y </a:t>
            </a:r>
            <a:r>
              <a:rPr lang="en-US" sz="2400" dirty="0">
                <a:latin typeface="Palatino-Roman"/>
              </a:rPr>
              <a:t>are the coordinates in a plane normal to </a:t>
            </a:r>
            <a:r>
              <a:rPr lang="en-US" sz="2400" dirty="0" smtClean="0">
                <a:latin typeface="Palatino-Roman"/>
              </a:rPr>
              <a:t>the light </a:t>
            </a:r>
            <a:r>
              <a:rPr lang="en-US" sz="2400" dirty="0">
                <a:latin typeface="Palatino-Roman"/>
              </a:rPr>
              <a:t>path.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Palatino-Roman"/>
              </a:rPr>
              <a:t>Therefore, the shadowgraph is best suited only for flow fields with </a:t>
            </a:r>
            <a:r>
              <a:rPr lang="en-US" sz="2400" dirty="0" smtClean="0">
                <a:latin typeface="Palatino-Roman"/>
              </a:rPr>
              <a:t>rapidly varying </a:t>
            </a:r>
            <a:r>
              <a:rPr lang="en-US" sz="2400" dirty="0">
                <a:latin typeface="Palatino-Roman"/>
              </a:rPr>
              <a:t>density gradients</a:t>
            </a:r>
            <a:r>
              <a:rPr lang="en-US" sz="2400" dirty="0" smtClean="0">
                <a:latin typeface="Palatino-Roman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Palatino-Roman"/>
              </a:rPr>
              <a:t>A typical </a:t>
            </a:r>
            <a:r>
              <a:rPr lang="en-US" sz="2400" dirty="0">
                <a:latin typeface="Palatino-Roman"/>
              </a:rPr>
              <a:t>shadowgraph of a highly </a:t>
            </a:r>
            <a:r>
              <a:rPr lang="en-US" sz="2400" dirty="0" err="1" smtClean="0">
                <a:latin typeface="Palatino-Roman"/>
              </a:rPr>
              <a:t>underexpanded</a:t>
            </a:r>
            <a:r>
              <a:rPr lang="en-US" sz="2400" dirty="0" smtClean="0">
                <a:latin typeface="Palatino-Roman"/>
              </a:rPr>
              <a:t> circular </a:t>
            </a:r>
            <a:r>
              <a:rPr lang="en-US" sz="2400" dirty="0">
                <a:latin typeface="Palatino-Roman"/>
              </a:rPr>
              <a:t>sonic jet is shown in </a:t>
            </a:r>
            <a:r>
              <a:rPr lang="en-US" sz="2400" dirty="0" smtClean="0">
                <a:latin typeface="Palatino-Roman"/>
              </a:rPr>
              <a:t>Figure.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Palatino-Roman"/>
              </a:rPr>
              <a:t>Because the jet is </a:t>
            </a:r>
            <a:r>
              <a:rPr lang="en-US" sz="2400" dirty="0" err="1" smtClean="0">
                <a:latin typeface="Palatino-Roman"/>
              </a:rPr>
              <a:t>underexpanded</a:t>
            </a:r>
            <a:r>
              <a:rPr lang="en-US" sz="2400" dirty="0" smtClean="0">
                <a:latin typeface="Palatino-Roman"/>
              </a:rPr>
              <a:t>, the </a:t>
            </a:r>
            <a:r>
              <a:rPr lang="en-US" sz="2400" dirty="0">
                <a:latin typeface="Palatino-Roman"/>
              </a:rPr>
              <a:t>waves present in the field would be strong enough to result in a </a:t>
            </a:r>
            <a:r>
              <a:rPr lang="en-US" sz="2400" dirty="0" smtClean="0">
                <a:latin typeface="Palatino-Roman"/>
              </a:rPr>
              <a:t>large density </a:t>
            </a:r>
            <a:r>
              <a:rPr lang="en-US" sz="2400" dirty="0">
                <a:latin typeface="Palatino-Roman"/>
              </a:rPr>
              <a:t>gradient across </a:t>
            </a:r>
            <a:r>
              <a:rPr lang="en-US" sz="2400" dirty="0" smtClean="0">
                <a:latin typeface="Palatino-Roman"/>
              </a:rPr>
              <a:t>them.</a:t>
            </a:r>
            <a:endParaRPr lang="en-US" sz="2400" dirty="0"/>
          </a:p>
          <a:p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371600"/>
            <a:ext cx="275272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778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8305800" cy="304698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Palatino-Roman"/>
              </a:rPr>
              <a:t>One such wave termed </a:t>
            </a:r>
            <a:r>
              <a:rPr lang="en-US" sz="2400" i="1" dirty="0">
                <a:latin typeface="Palatino-Italic"/>
              </a:rPr>
              <a:t>Mach disk</a:t>
            </a:r>
            <a:r>
              <a:rPr lang="en-US" sz="2400" dirty="0">
                <a:latin typeface="Palatino-Roman"/>
              </a:rPr>
              <a:t>, normal </a:t>
            </a:r>
            <a:r>
              <a:rPr lang="en-US" sz="2400" dirty="0" smtClean="0">
                <a:latin typeface="Palatino-Roman"/>
              </a:rPr>
              <a:t>to the </a:t>
            </a:r>
            <a:r>
              <a:rPr lang="en-US" sz="2400" dirty="0">
                <a:latin typeface="Palatino-Roman"/>
              </a:rPr>
              <a:t>jet axis, is seen in the field. </a:t>
            </a:r>
            <a:endParaRPr lang="en-US" sz="2400" dirty="0" smtClean="0">
              <a:latin typeface="Palatino-Rom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Palatino-Roman"/>
              </a:rPr>
              <a:t>The </a:t>
            </a:r>
            <a:r>
              <a:rPr lang="en-US" sz="2400" dirty="0">
                <a:latin typeface="Palatino-Roman"/>
              </a:rPr>
              <a:t>Mach disk is essentially a normal </a:t>
            </a:r>
            <a:r>
              <a:rPr lang="en-US" sz="2400" dirty="0" smtClean="0">
                <a:latin typeface="Palatino-Roman"/>
              </a:rPr>
              <a:t>shock and </a:t>
            </a:r>
            <a:r>
              <a:rPr lang="en-US" sz="2400" dirty="0">
                <a:latin typeface="Palatino-Roman"/>
              </a:rPr>
              <a:t>hence, the shock has a positive and negative rate of change of </a:t>
            </a:r>
            <a:r>
              <a:rPr lang="en-US" sz="2400" dirty="0" smtClean="0">
                <a:latin typeface="Palatino-Roman"/>
              </a:rPr>
              <a:t>density </a:t>
            </a:r>
            <a:r>
              <a:rPr lang="en-US" sz="2400" dirty="0">
                <a:latin typeface="Palatino-Roman"/>
              </a:rPr>
              <a:t>gradient across it. </a:t>
            </a:r>
            <a:endParaRPr lang="en-US" sz="2400" dirty="0" smtClean="0">
              <a:latin typeface="Palatino-Rom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Palatino-Roman"/>
              </a:rPr>
              <a:t>Therefore</a:t>
            </a:r>
            <a:r>
              <a:rPr lang="en-US" sz="2400" dirty="0">
                <a:latin typeface="Palatino-Roman"/>
              </a:rPr>
              <a:t>, the shock is made up of a dark line followed </a:t>
            </a:r>
            <a:r>
              <a:rPr lang="en-US" sz="2400" dirty="0" smtClean="0">
                <a:latin typeface="Palatino-Roman"/>
              </a:rPr>
              <a:t>by a </a:t>
            </a:r>
            <a:r>
              <a:rPr lang="en-US" sz="2400" dirty="0">
                <a:latin typeface="Palatino-Roman"/>
              </a:rPr>
              <a:t>bright line in the shadow picture, in accordance with the shadow effect.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810000"/>
            <a:ext cx="6324600" cy="1800563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5" name="Rectangle 4"/>
          <p:cNvSpPr/>
          <p:nvPr/>
        </p:nvSpPr>
        <p:spPr>
          <a:xfrm>
            <a:off x="1295400" y="5860957"/>
            <a:ext cx="6019800" cy="83099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Palatino-Roman"/>
              </a:rPr>
              <a:t>Shadowgraph of an </a:t>
            </a:r>
            <a:r>
              <a:rPr lang="en-US" sz="2400" dirty="0" err="1">
                <a:latin typeface="Palatino-Roman"/>
              </a:rPr>
              <a:t>underexpanded</a:t>
            </a:r>
            <a:r>
              <a:rPr lang="en-US" sz="2400" dirty="0">
                <a:latin typeface="Palatino-Roman"/>
              </a:rPr>
              <a:t> sonic jet operating at nozzle pressure ratio 6.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67761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56263" cy="1054250"/>
          </a:xfrm>
        </p:spPr>
        <p:txBody>
          <a:bodyPr/>
          <a:lstStyle/>
          <a:p>
            <a:r>
              <a:rPr lang="en-US" sz="6600" dirty="0" smtClean="0"/>
              <a:t>THANK YOU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59149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655564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202122"/>
                </a:solidFill>
                <a:latin typeface="Arial" panose="020B0604020202020204" pitchFamily="34" charset="0"/>
              </a:rPr>
              <a:t>Most of the time, large powerful </a:t>
            </a:r>
            <a:r>
              <a:rPr lang="en-US" sz="2800" dirty="0">
                <a:solidFill>
                  <a:srgbClr val="0B0080"/>
                </a:solidFill>
                <a:latin typeface="Arial" panose="020B0604020202020204" pitchFamily="34" charset="0"/>
                <a:hlinkClick r:id="rId2" tooltip="Fan (machine)"/>
              </a:rPr>
              <a:t>fans</a:t>
            </a:r>
            <a:r>
              <a:rPr lang="en-US" sz="2800" dirty="0">
                <a:solidFill>
                  <a:srgbClr val="202122"/>
                </a:solidFill>
                <a:latin typeface="Arial" panose="020B0604020202020204" pitchFamily="34" charset="0"/>
              </a:rPr>
              <a:t> blow air through the tube. </a:t>
            </a:r>
            <a:endParaRPr lang="en-US" sz="2800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202122"/>
                </a:solidFill>
                <a:latin typeface="Arial" panose="020B0604020202020204" pitchFamily="34" charset="0"/>
              </a:rPr>
              <a:t>The </a:t>
            </a:r>
            <a:r>
              <a:rPr lang="en-US" sz="2800" dirty="0">
                <a:solidFill>
                  <a:srgbClr val="202122"/>
                </a:solidFill>
                <a:latin typeface="Arial" panose="020B0604020202020204" pitchFamily="34" charset="0"/>
              </a:rPr>
              <a:t>object being tested is held securely inside the tunnel so that it remains stationary and does not move. </a:t>
            </a:r>
            <a:endParaRPr lang="en-US" sz="2800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202122"/>
                </a:solidFill>
                <a:latin typeface="Arial" panose="020B0604020202020204" pitchFamily="34" charset="0"/>
              </a:rPr>
              <a:t>The </a:t>
            </a:r>
            <a:r>
              <a:rPr lang="en-US" sz="2800" dirty="0">
                <a:solidFill>
                  <a:srgbClr val="202122"/>
                </a:solidFill>
                <a:latin typeface="Arial" panose="020B0604020202020204" pitchFamily="34" charset="0"/>
              </a:rPr>
              <a:t>object can be a small model of a vehicle, or it can be just any part of a vehicle. </a:t>
            </a:r>
            <a:endParaRPr lang="en-US" sz="2800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202122"/>
                </a:solidFill>
                <a:latin typeface="Arial" panose="020B0604020202020204" pitchFamily="34" charset="0"/>
              </a:rPr>
              <a:t>It </a:t>
            </a:r>
            <a:r>
              <a:rPr lang="en-US" sz="2800" dirty="0">
                <a:solidFill>
                  <a:srgbClr val="202122"/>
                </a:solidFill>
                <a:latin typeface="Arial" panose="020B0604020202020204" pitchFamily="34" charset="0"/>
              </a:rPr>
              <a:t>can be a full-size aircraft or spacecraft. It can even be a common object like a tennis ball. </a:t>
            </a:r>
            <a:endParaRPr lang="en-US" sz="2800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202122"/>
                </a:solidFill>
                <a:latin typeface="Arial" panose="020B0604020202020204" pitchFamily="34" charset="0"/>
              </a:rPr>
              <a:t>The </a:t>
            </a:r>
            <a:r>
              <a:rPr lang="en-US" sz="2800" dirty="0">
                <a:solidFill>
                  <a:srgbClr val="202122"/>
                </a:solidFill>
                <a:latin typeface="Arial" panose="020B0604020202020204" pitchFamily="34" charset="0"/>
              </a:rPr>
              <a:t>air moving around the stationary object shows what would happen if the object was moving through the air. </a:t>
            </a:r>
            <a:endParaRPr lang="en-US" sz="2800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202122"/>
                </a:solidFill>
                <a:latin typeface="Arial" panose="020B0604020202020204" pitchFamily="34" charset="0"/>
              </a:rPr>
              <a:t>The </a:t>
            </a:r>
            <a:r>
              <a:rPr lang="en-US" sz="2800" dirty="0">
                <a:solidFill>
                  <a:srgbClr val="202122"/>
                </a:solidFill>
                <a:latin typeface="Arial" panose="020B0604020202020204" pitchFamily="34" charset="0"/>
              </a:rPr>
              <a:t>motion of the air can be studied in different ways; smoke or dye can be placed in the air and can be seen as it moves around the object.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8917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610600" cy="224676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202122"/>
                </a:solidFill>
                <a:latin typeface="Arial" panose="020B0604020202020204" pitchFamily="34" charset="0"/>
              </a:rPr>
              <a:t>Coloured</a:t>
            </a:r>
            <a:r>
              <a:rPr lang="en-US" sz="2800" dirty="0">
                <a:solidFill>
                  <a:srgbClr val="202122"/>
                </a:solidFill>
                <a:latin typeface="Arial" panose="020B0604020202020204" pitchFamily="34" charset="0"/>
              </a:rPr>
              <a:t> threads can also be attached to the object to show how the air moves around it. </a:t>
            </a:r>
            <a:endParaRPr lang="en-US" sz="2800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202122"/>
                </a:solidFill>
                <a:latin typeface="Arial" panose="020B0604020202020204" pitchFamily="34" charset="0"/>
              </a:rPr>
              <a:t>Special </a:t>
            </a:r>
            <a:r>
              <a:rPr lang="en-US" sz="2800" dirty="0">
                <a:solidFill>
                  <a:srgbClr val="202122"/>
                </a:solidFill>
                <a:latin typeface="Arial" panose="020B0604020202020204" pitchFamily="34" charset="0"/>
              </a:rPr>
              <a:t>instruments can often be used to measure the force of the air exerted against the object</a:t>
            </a:r>
            <a:r>
              <a:rPr lang="en-US" sz="2800" dirty="0" smtClean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81000" y="1981200"/>
            <a:ext cx="8610600" cy="397031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In some wind tunnel tests, the </a:t>
            </a:r>
            <a:r>
              <a:rPr lang="en-US" sz="2800" dirty="0">
                <a:latin typeface="Arial" panose="020B0604020202020204" pitchFamily="34" charset="0"/>
                <a:hlinkClick r:id="rId2"/>
              </a:rPr>
              <a:t>aerodynamic forces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 on the model are measured. 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In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some wind tunnel tests, the model is instrumented to provide </a:t>
            </a:r>
            <a:r>
              <a:rPr lang="en-US" sz="2800" dirty="0">
                <a:latin typeface="Arial" panose="020B0604020202020204" pitchFamily="34" charset="0"/>
                <a:hlinkClick r:id="rId3"/>
              </a:rPr>
              <a:t>diagnostic information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 about the flow of air around the model. 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In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some wind tunnel tests, </a:t>
            </a:r>
            <a:r>
              <a:rPr lang="en-US" sz="2800" dirty="0">
                <a:latin typeface="Arial" panose="020B0604020202020204" pitchFamily="34" charset="0"/>
                <a:hlinkClick r:id="rId4"/>
              </a:rPr>
              <a:t>flow visualization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techniques are used to provide diagnostic information about the flow around the model.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426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001000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FLOW VISUALIZATION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77982" y="1447800"/>
            <a:ext cx="8305800" cy="440120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800" dirty="0" smtClean="0"/>
              <a:t>SMOKE FLOW VISUALIZATION </a:t>
            </a:r>
          </a:p>
          <a:p>
            <a:endParaRPr lang="en-US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It is </a:t>
            </a:r>
            <a:r>
              <a:rPr lang="en-US" sz="2800" dirty="0"/>
              <a:t>one of the popular techniques used in low-speed flow fields with velocities up to about 30 m/s. </a:t>
            </a:r>
            <a:endParaRPr lang="en-US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Smoke </a:t>
            </a:r>
            <a:r>
              <a:rPr lang="en-US" sz="2800" dirty="0"/>
              <a:t>visualization is used to study problems such as boundary layers; air pollution problems; design of exhaust systems of locomotives, cars and ships; topographical influence of disposal of stack gases; and so on.</a:t>
            </a:r>
          </a:p>
        </p:txBody>
      </p:sp>
    </p:spTree>
    <p:extLst>
      <p:ext uri="{BB962C8B-B14F-4D97-AF65-F5344CB8AC3E}">
        <p14:creationId xmlns:p14="http://schemas.microsoft.com/office/powerpoint/2010/main" val="3468891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569386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TUFTS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It is </a:t>
            </a:r>
            <a:r>
              <a:rPr lang="en-US" sz="2800" dirty="0"/>
              <a:t>used to visualize flow fields in the speed range from 40 to 150 m/s. </a:t>
            </a: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This </a:t>
            </a:r>
            <a:r>
              <a:rPr lang="en-US" sz="2800" dirty="0"/>
              <a:t>technique is usually employed to study boundary layer flow, wake flow, flow separation, stall spread, and so on. </a:t>
            </a: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algn="ctr"/>
            <a:r>
              <a:rPr lang="en-US" sz="2800" dirty="0" smtClean="0"/>
              <a:t>CHEMICAL COATING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It </a:t>
            </a:r>
            <a:r>
              <a:rPr lang="en-US" sz="2800" dirty="0"/>
              <a:t>is used to visualize flow with speeds in the range from 40 to 150 m/s. </a:t>
            </a: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Boundary </a:t>
            </a:r>
            <a:r>
              <a:rPr lang="en-US" sz="2800" dirty="0"/>
              <a:t>layer flow, transition of the flow from laminar to turbulent nature, and so on are usually described by this visualization technique</a:t>
            </a:r>
          </a:p>
        </p:txBody>
      </p:sp>
    </p:spTree>
    <p:extLst>
      <p:ext uri="{BB962C8B-B14F-4D97-AF65-F5344CB8AC3E}">
        <p14:creationId xmlns:p14="http://schemas.microsoft.com/office/powerpoint/2010/main" val="3653930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8305800" cy="612475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INTERFEROMETER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It is </a:t>
            </a:r>
            <a:r>
              <a:rPr lang="en-US" sz="2800" dirty="0"/>
              <a:t>an optical technique to visualize high-speed flows in the ranges of transonic and supersonic Mach numbers. </a:t>
            </a: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This </a:t>
            </a:r>
            <a:r>
              <a:rPr lang="en-US" sz="2800" dirty="0"/>
              <a:t>gives a qualitative estimate of flow density in the field. </a:t>
            </a:r>
          </a:p>
          <a:p>
            <a:endParaRPr lang="en-US" sz="2800" dirty="0"/>
          </a:p>
          <a:p>
            <a:pPr algn="ctr"/>
            <a:r>
              <a:rPr lang="en-US" sz="2800" dirty="0" smtClean="0"/>
              <a:t>SCHLIEREN TECHNIQUE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It is </a:t>
            </a:r>
            <a:r>
              <a:rPr lang="en-US" sz="2800" dirty="0"/>
              <a:t>used to study high-speed flows in the transonic and supersonic Mach </a:t>
            </a:r>
            <a:r>
              <a:rPr lang="en-US" sz="2800" dirty="0" smtClean="0"/>
              <a:t>number </a:t>
            </a:r>
            <a:r>
              <a:rPr lang="en-US" sz="2800" dirty="0"/>
              <a:t>ranges. </a:t>
            </a: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This </a:t>
            </a:r>
            <a:r>
              <a:rPr lang="en-US" sz="2800" dirty="0"/>
              <a:t>again gives only a qualitative estimate of the density gradient of the field. </a:t>
            </a: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This </a:t>
            </a:r>
            <a:r>
              <a:rPr lang="en-US" sz="2800" dirty="0"/>
              <a:t>is used to visualize faint shock waves, expansion waves, and so on.</a:t>
            </a:r>
          </a:p>
        </p:txBody>
      </p:sp>
    </p:spTree>
    <p:extLst>
      <p:ext uri="{BB962C8B-B14F-4D97-AF65-F5344CB8AC3E}">
        <p14:creationId xmlns:p14="http://schemas.microsoft.com/office/powerpoint/2010/main" val="414953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676400"/>
            <a:ext cx="8077200" cy="267765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SHADOWGRAPH METHOD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This is </a:t>
            </a:r>
            <a:r>
              <a:rPr lang="en-US" sz="2800" dirty="0"/>
              <a:t>yet another flow visualization technique meant for high-speed flows with transonic and supersonic Mach numbers. </a:t>
            </a: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This </a:t>
            </a:r>
            <a:r>
              <a:rPr lang="en-US" sz="2800" dirty="0"/>
              <a:t>is employed for fields with strong shock waves.</a:t>
            </a:r>
          </a:p>
        </p:txBody>
      </p:sp>
    </p:spTree>
    <p:extLst>
      <p:ext uri="{BB962C8B-B14F-4D97-AF65-F5344CB8AC3E}">
        <p14:creationId xmlns:p14="http://schemas.microsoft.com/office/powerpoint/2010/main" val="4755287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608</TotalTime>
  <Words>2375</Words>
  <Application>Microsoft Office PowerPoint</Application>
  <PresentationFormat>On-screen Show (4:3)</PresentationFormat>
  <Paragraphs>155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Book Antiqua</vt:lpstr>
      <vt:lpstr>Cambria Math</vt:lpstr>
      <vt:lpstr>Courier New</vt:lpstr>
      <vt:lpstr>Optima-Bold</vt:lpstr>
      <vt:lpstr>Palatino-Italic</vt:lpstr>
      <vt:lpstr>Palatino-Roman</vt:lpstr>
      <vt:lpstr>Times New Roman</vt:lpstr>
      <vt:lpstr>Wingdings</vt:lpstr>
      <vt:lpstr>Hardcover</vt:lpstr>
      <vt:lpstr>WIND TUNNEL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 DEPT</dc:creator>
  <cp:lastModifiedBy>AMMU</cp:lastModifiedBy>
  <cp:revision>169</cp:revision>
  <dcterms:created xsi:type="dcterms:W3CDTF">2006-08-16T00:00:00Z</dcterms:created>
  <dcterms:modified xsi:type="dcterms:W3CDTF">2021-01-12T04:41:59Z</dcterms:modified>
</cp:coreProperties>
</file>